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2" r:id="rId3"/>
    <p:sldId id="263" r:id="rId4"/>
    <p:sldId id="264" r:id="rId5"/>
    <p:sldId id="265" r:id="rId6"/>
    <p:sldId id="260" r:id="rId7"/>
    <p:sldId id="259" r:id="rId8"/>
    <p:sldId id="261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25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4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39778-D07E-4874-964D-7C7BD80B7431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53D7E-5438-4ED4-8880-5753F8694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7033-CE76-4D73-86E1-6BBECE28538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0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C14C-5350-4B41-85C1-480CCB0AE2E2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F979-658A-415A-AEB8-57EFD52E1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84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C14C-5350-4B41-85C1-480CCB0AE2E2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F979-658A-415A-AEB8-57EFD52E1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25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C14C-5350-4B41-85C1-480CCB0AE2E2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F979-658A-415A-AEB8-57EFD52E1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2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C14C-5350-4B41-85C1-480CCB0AE2E2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F979-658A-415A-AEB8-57EFD52E1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4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C14C-5350-4B41-85C1-480CCB0AE2E2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F979-658A-415A-AEB8-57EFD52E1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91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C14C-5350-4B41-85C1-480CCB0AE2E2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F979-658A-415A-AEB8-57EFD52E1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7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C14C-5350-4B41-85C1-480CCB0AE2E2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F979-658A-415A-AEB8-57EFD52E1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9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C14C-5350-4B41-85C1-480CCB0AE2E2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F979-658A-415A-AEB8-57EFD52E1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7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C14C-5350-4B41-85C1-480CCB0AE2E2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F979-658A-415A-AEB8-57EFD52E1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6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C14C-5350-4B41-85C1-480CCB0AE2E2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F979-658A-415A-AEB8-57EFD52E1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3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C14C-5350-4B41-85C1-480CCB0AE2E2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F979-658A-415A-AEB8-57EFD52E1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53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0C14C-5350-4B41-85C1-480CCB0AE2E2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AF979-658A-415A-AEB8-57EFD52E1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2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0259" y="2362200"/>
            <a:ext cx="3505200" cy="4114800"/>
          </a:xfrm>
          <a:noFill/>
        </p:spPr>
        <p:txBody>
          <a:bodyPr>
            <a:noAutofit/>
          </a:bodyPr>
          <a:lstStyle/>
          <a:p>
            <a:r>
              <a:rPr lang="ja-JP" altLang="en-US" sz="3000" i="1" dirty="0" smtClean="0">
                <a:solidFill>
                  <a:schemeClr val="bg1"/>
                </a:solidFill>
                <a:latin typeface="Myriad Pro" pitchFamily="34" charset="0"/>
              </a:rPr>
              <a:t>牢</a:t>
            </a:r>
            <a:r>
              <a:rPr lang="ja-JP" altLang="en-US" sz="3000" i="1" dirty="0">
                <a:solidFill>
                  <a:schemeClr val="bg1"/>
                </a:solidFill>
                <a:latin typeface="Myriad Pro" pitchFamily="34" charset="0"/>
              </a:rPr>
              <a:t>につながれている人々を、自分も牢にいる気持ちで思いやり、また、自分も肉体を持っているのですから、苦しめられている人々を思いやりなさい</a:t>
            </a:r>
            <a:r>
              <a:rPr lang="ja-JP" altLang="en-US" sz="3000" i="1" dirty="0" smtClean="0">
                <a:solidFill>
                  <a:schemeClr val="bg1"/>
                </a:solidFill>
                <a:latin typeface="Myriad Pro" pitchFamily="34" charset="0"/>
              </a:rPr>
              <a:t>。</a:t>
            </a:r>
            <a:r>
              <a:rPr lang="en-US" altLang="ja-JP" sz="3000" i="1" dirty="0" smtClean="0">
                <a:solidFill>
                  <a:schemeClr val="bg1"/>
                </a:solidFill>
                <a:latin typeface="Myriad Pro" pitchFamily="34" charset="0"/>
              </a:rPr>
              <a:t/>
            </a:r>
            <a:br>
              <a:rPr lang="en-US" altLang="ja-JP" sz="3000" i="1" dirty="0" smtClean="0">
                <a:solidFill>
                  <a:schemeClr val="bg1"/>
                </a:solidFill>
                <a:latin typeface="Myriad Pro" pitchFamily="34" charset="0"/>
              </a:rPr>
            </a:br>
            <a:r>
              <a:rPr lang="ja-JP" altLang="en-US" sz="3000" i="1" dirty="0" smtClean="0">
                <a:solidFill>
                  <a:schemeClr val="bg1"/>
                </a:solidFill>
                <a:latin typeface="Myriad Pro" pitchFamily="34" charset="0"/>
              </a:rPr>
              <a:t>ヘブル</a:t>
            </a:r>
            <a:r>
              <a:rPr lang="en-US" altLang="ja-JP" sz="3000" i="1" dirty="0" smtClean="0">
                <a:solidFill>
                  <a:schemeClr val="bg1"/>
                </a:solidFill>
                <a:latin typeface="Myriad Pro" pitchFamily="34" charset="0"/>
              </a:rPr>
              <a:t>13:3</a:t>
            </a:r>
            <a:endParaRPr lang="en-US" sz="3000" i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6" name="Picture 2" descr="http://creedorchaos.files.wordpress.com/2008/06/slpersecution_l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0"/>
            <a:ext cx="4381499" cy="215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08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5500" b="1" dirty="0" smtClean="0">
                <a:latin typeface="Myriad Pro" pitchFamily="34" charset="0"/>
              </a:rPr>
              <a:t>迫害の現実</a:t>
            </a:r>
            <a:endParaRPr lang="en-US" sz="5500" b="1" dirty="0"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Myriad Pro" pitchFamily="34" charset="0"/>
              </a:rPr>
              <a:t>2,123</a:t>
            </a:r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 </a:t>
            </a:r>
            <a:r>
              <a:rPr lang="ja-JP" altLang="en-US" dirty="0" smtClean="0">
                <a:solidFill>
                  <a:schemeClr val="bg1"/>
                </a:solidFill>
                <a:latin typeface="Myriad Pro" pitchFamily="34" charset="0"/>
              </a:rPr>
              <a:t>人のクリスチャンが信仰を理由に殺された（</a:t>
            </a:r>
            <a:r>
              <a:rPr lang="en-US" altLang="ja-JP" dirty="0" smtClean="0">
                <a:solidFill>
                  <a:schemeClr val="bg1"/>
                </a:solidFill>
                <a:latin typeface="Myriad Pro" pitchFamily="34" charset="0"/>
              </a:rPr>
              <a:t>2013</a:t>
            </a:r>
            <a:r>
              <a:rPr lang="ja-JP" altLang="en-US" dirty="0" smtClean="0">
                <a:solidFill>
                  <a:schemeClr val="bg1"/>
                </a:solidFill>
                <a:latin typeface="Myriad Pro" pitchFamily="34" charset="0"/>
              </a:rPr>
              <a:t>年一年間で）</a:t>
            </a:r>
            <a:endParaRPr lang="en-US" dirty="0" smtClean="0">
              <a:solidFill>
                <a:schemeClr val="bg1"/>
              </a:solidFill>
              <a:latin typeface="Myriad Pro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Myriad Pro" pitchFamily="34" charset="0"/>
            </a:endParaRPr>
          </a:p>
          <a:p>
            <a:r>
              <a:rPr lang="en-US" altLang="ja-JP" dirty="0" smtClean="0">
                <a:solidFill>
                  <a:schemeClr val="bg1"/>
                </a:solidFill>
                <a:latin typeface="Myriad Pro" pitchFamily="34" charset="0"/>
              </a:rPr>
              <a:t>2012</a:t>
            </a:r>
            <a:r>
              <a:rPr lang="ja-JP" altLang="en-US" dirty="0" smtClean="0">
                <a:solidFill>
                  <a:schemeClr val="bg1"/>
                </a:solidFill>
                <a:latin typeface="Myriad Pro" pitchFamily="34" charset="0"/>
              </a:rPr>
              <a:t>年には</a:t>
            </a:r>
            <a:r>
              <a:rPr lang="en-US" b="1" dirty="0" smtClean="0">
                <a:solidFill>
                  <a:schemeClr val="bg1"/>
                </a:solidFill>
                <a:latin typeface="Myriad Pro" pitchFamily="34" charset="0"/>
              </a:rPr>
              <a:t>1,201</a:t>
            </a:r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 </a:t>
            </a:r>
            <a:r>
              <a:rPr lang="ja-JP" altLang="en-US" dirty="0" smtClean="0">
                <a:solidFill>
                  <a:schemeClr val="bg1"/>
                </a:solidFill>
                <a:latin typeface="Myriad Pro" pitchFamily="34" charset="0"/>
              </a:rPr>
              <a:t>人だった（</a:t>
            </a:r>
            <a:r>
              <a:rPr lang="en-US" altLang="ja-JP" dirty="0" smtClean="0">
                <a:solidFill>
                  <a:schemeClr val="bg1"/>
                </a:solidFill>
                <a:latin typeface="Myriad Pro" pitchFamily="34" charset="0"/>
              </a:rPr>
              <a:t>76</a:t>
            </a:r>
            <a:r>
              <a:rPr lang="ja-JP" altLang="en-US" dirty="0" smtClean="0">
                <a:solidFill>
                  <a:schemeClr val="bg1"/>
                </a:solidFill>
                <a:latin typeface="Myriad Pro" pitchFamily="34" charset="0"/>
              </a:rPr>
              <a:t>％倍増加）</a:t>
            </a:r>
            <a:endParaRPr lang="en-US" dirty="0" smtClean="0">
              <a:solidFill>
                <a:schemeClr val="bg1"/>
              </a:solidFill>
              <a:latin typeface="Myriad Pro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Myriad Pro" pitchFamily="34" charset="0"/>
            </a:endParaRPr>
          </a:p>
          <a:p>
            <a:r>
              <a:rPr lang="en-US" altLang="ja-JP" dirty="0" smtClean="0">
                <a:solidFill>
                  <a:schemeClr val="bg1"/>
                </a:solidFill>
                <a:latin typeface="Myriad Pro" pitchFamily="34" charset="0"/>
              </a:rPr>
              <a:t>2013</a:t>
            </a:r>
            <a:r>
              <a:rPr lang="ja-JP" altLang="en-US" dirty="0" smtClean="0">
                <a:solidFill>
                  <a:schemeClr val="bg1"/>
                </a:solidFill>
                <a:latin typeface="Myriad Pro" pitchFamily="34" charset="0"/>
              </a:rPr>
              <a:t>年にクリスチャンが殺された数</a:t>
            </a:r>
            <a:endParaRPr lang="en-US" dirty="0" smtClean="0">
              <a:solidFill>
                <a:schemeClr val="bg1"/>
              </a:solidFill>
              <a:latin typeface="Myriad Pro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	- </a:t>
            </a:r>
            <a:r>
              <a:rPr lang="ja-JP" altLang="en-US" dirty="0" smtClean="0">
                <a:solidFill>
                  <a:schemeClr val="bg1"/>
                </a:solidFill>
                <a:latin typeface="Myriad Pro" pitchFamily="34" charset="0"/>
              </a:rPr>
              <a:t>シリア</a:t>
            </a:r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 -</a:t>
            </a:r>
            <a:r>
              <a:rPr lang="en-US" dirty="0">
                <a:solidFill>
                  <a:schemeClr val="bg1"/>
                </a:solidFill>
                <a:latin typeface="Myriad Pro" pitchFamily="34" charset="0"/>
              </a:rPr>
              <a:t> </a:t>
            </a:r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1,213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	- </a:t>
            </a:r>
            <a:r>
              <a:rPr lang="ja-JP" altLang="en-US" dirty="0" smtClean="0">
                <a:solidFill>
                  <a:schemeClr val="bg1"/>
                </a:solidFill>
                <a:latin typeface="Myriad Pro" pitchFamily="34" charset="0"/>
              </a:rPr>
              <a:t>ナイジェリア</a:t>
            </a:r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 – 612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	- </a:t>
            </a:r>
            <a:r>
              <a:rPr lang="ja-JP" altLang="en-US" dirty="0" smtClean="0">
                <a:solidFill>
                  <a:schemeClr val="bg1"/>
                </a:solidFill>
                <a:latin typeface="Myriad Pro" pitchFamily="34" charset="0"/>
              </a:rPr>
              <a:t>パキスタン</a:t>
            </a:r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 – 88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	- </a:t>
            </a:r>
            <a:r>
              <a:rPr lang="ja-JP" altLang="en-US" dirty="0" smtClean="0">
                <a:solidFill>
                  <a:schemeClr val="bg1"/>
                </a:solidFill>
                <a:latin typeface="Myriad Pro" pitchFamily="34" charset="0"/>
              </a:rPr>
              <a:t>エジプト</a:t>
            </a:r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 – 83</a:t>
            </a:r>
            <a:endParaRPr lang="en-US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012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" t="19662" r="5131" b="9756"/>
          <a:stretch/>
        </p:blipFill>
        <p:spPr bwMode="auto">
          <a:xfrm>
            <a:off x="76200" y="875142"/>
            <a:ext cx="8991600" cy="499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42FB5060-04C8-4F32-BEB5-4F4E94FBB2B9}" type="slidenum">
              <a:rPr lang="en-US" smtClean="0">
                <a:latin typeface="Myriad Pro" pitchFamily="34" charset="0"/>
              </a:rPr>
              <a:pPr/>
              <a:t>3</a:t>
            </a:fld>
            <a:endParaRPr lang="en-US">
              <a:latin typeface="Myriad Pro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1" t="92375" r="13483"/>
          <a:stretch/>
        </p:blipFill>
        <p:spPr bwMode="auto">
          <a:xfrm>
            <a:off x="76202" y="5943600"/>
            <a:ext cx="9067798" cy="613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1524000"/>
            <a:ext cx="2514600" cy="4154984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>
                <a:solidFill>
                  <a:srgbClr val="C00000"/>
                </a:solidFill>
                <a:latin typeface="Myriad Pro" pitchFamily="34" charset="0"/>
              </a:rPr>
              <a:t>トップ</a:t>
            </a:r>
            <a:r>
              <a:rPr lang="en-US" sz="2400" b="1" dirty="0" smtClean="0">
                <a:solidFill>
                  <a:srgbClr val="C00000"/>
                </a:solidFill>
                <a:latin typeface="Myriad Pro" pitchFamily="34" charset="0"/>
              </a:rPr>
              <a:t> 10</a:t>
            </a:r>
          </a:p>
          <a:p>
            <a:r>
              <a:rPr lang="ja-JP" altLang="en-US" sz="2400" b="1" dirty="0" smtClean="0">
                <a:latin typeface="Myriad Pro" pitchFamily="34" charset="0"/>
              </a:rPr>
              <a:t>北朝鮮</a:t>
            </a:r>
            <a:endParaRPr lang="en-US" altLang="ja-JP" sz="2400" b="1" dirty="0" smtClean="0">
              <a:latin typeface="Myriad Pro" pitchFamily="34" charset="0"/>
            </a:endParaRPr>
          </a:p>
          <a:p>
            <a:r>
              <a:rPr lang="ja-JP" altLang="en-US" sz="2400" b="1" dirty="0" smtClean="0">
                <a:latin typeface="Myriad Pro" pitchFamily="34" charset="0"/>
              </a:rPr>
              <a:t>ソマリア</a:t>
            </a:r>
            <a:endParaRPr lang="en-US" altLang="ja-JP" sz="2400" b="1" dirty="0" smtClean="0">
              <a:latin typeface="Myriad Pro" pitchFamily="34" charset="0"/>
            </a:endParaRPr>
          </a:p>
          <a:p>
            <a:r>
              <a:rPr lang="ja-JP" altLang="en-US" sz="2400" b="1" dirty="0" smtClean="0">
                <a:latin typeface="Myriad Pro" pitchFamily="34" charset="0"/>
              </a:rPr>
              <a:t>シリア</a:t>
            </a:r>
            <a:endParaRPr lang="en-US" sz="2400" b="1" dirty="0" smtClean="0">
              <a:latin typeface="Myriad Pro" pitchFamily="34" charset="0"/>
            </a:endParaRPr>
          </a:p>
          <a:p>
            <a:r>
              <a:rPr lang="ja-JP" altLang="en-US" sz="2400" b="1" dirty="0" smtClean="0">
                <a:latin typeface="Myriad Pro" pitchFamily="34" charset="0"/>
              </a:rPr>
              <a:t>イラク</a:t>
            </a:r>
            <a:endParaRPr lang="en-US" sz="2400" b="1" dirty="0" smtClean="0">
              <a:latin typeface="Myriad Pro" pitchFamily="34" charset="0"/>
            </a:endParaRPr>
          </a:p>
          <a:p>
            <a:r>
              <a:rPr lang="ja-JP" altLang="en-US" sz="2400" b="1" dirty="0" smtClean="0">
                <a:latin typeface="Myriad Pro" pitchFamily="34" charset="0"/>
              </a:rPr>
              <a:t>アフガニスタン</a:t>
            </a:r>
            <a:endParaRPr lang="en-US" altLang="ja-JP" sz="2400" b="1" dirty="0" smtClean="0">
              <a:latin typeface="Myriad Pro" pitchFamily="34" charset="0"/>
            </a:endParaRPr>
          </a:p>
          <a:p>
            <a:r>
              <a:rPr lang="ja-JP" altLang="en-US" sz="2400" b="1" dirty="0" smtClean="0">
                <a:latin typeface="Myriad Pro" pitchFamily="34" charset="0"/>
              </a:rPr>
              <a:t>サウジアラビア</a:t>
            </a:r>
            <a:endParaRPr lang="en-US" altLang="ja-JP" sz="2400" b="1" dirty="0" smtClean="0">
              <a:latin typeface="Myriad Pro" pitchFamily="34" charset="0"/>
            </a:endParaRPr>
          </a:p>
          <a:p>
            <a:r>
              <a:rPr lang="ja-JP" altLang="en-US" sz="2400" b="1" dirty="0" smtClean="0">
                <a:latin typeface="Myriad Pro" pitchFamily="34" charset="0"/>
              </a:rPr>
              <a:t>モルジブ</a:t>
            </a:r>
            <a:endParaRPr lang="en-US" altLang="ja-JP" sz="2400" b="1" dirty="0" smtClean="0">
              <a:latin typeface="Myriad Pro" pitchFamily="34" charset="0"/>
            </a:endParaRPr>
          </a:p>
          <a:p>
            <a:r>
              <a:rPr lang="ja-JP" altLang="en-US" sz="2400" b="1" dirty="0" smtClean="0">
                <a:latin typeface="Myriad Pro" pitchFamily="34" charset="0"/>
              </a:rPr>
              <a:t>パキスタン</a:t>
            </a:r>
            <a:endParaRPr lang="en-US" altLang="ja-JP" sz="2400" b="1" dirty="0" smtClean="0">
              <a:latin typeface="Myriad Pro" pitchFamily="34" charset="0"/>
            </a:endParaRPr>
          </a:p>
          <a:p>
            <a:r>
              <a:rPr lang="ja-JP" altLang="en-US" sz="2400" b="1" dirty="0" smtClean="0">
                <a:latin typeface="Myriad Pro" pitchFamily="34" charset="0"/>
              </a:rPr>
              <a:t>イラン</a:t>
            </a:r>
            <a:endParaRPr lang="en-US" altLang="ja-JP" sz="2400" b="1" dirty="0" smtClean="0">
              <a:latin typeface="Myriad Pro" pitchFamily="34" charset="0"/>
            </a:endParaRPr>
          </a:p>
          <a:p>
            <a:r>
              <a:rPr lang="ja-JP" altLang="en-US" sz="2400" b="1" dirty="0" smtClean="0">
                <a:latin typeface="Myriad Pro" pitchFamily="34" charset="0"/>
              </a:rPr>
              <a:t>イエメン</a:t>
            </a:r>
            <a:endParaRPr lang="en-US" sz="2400" b="1" dirty="0" smtClean="0">
              <a:latin typeface="Myriad Pro" pitchFamily="34" charset="0"/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-228600" y="-152400"/>
            <a:ext cx="8229600" cy="1219200"/>
          </a:xfrm>
        </p:spPr>
        <p:txBody>
          <a:bodyPr>
            <a:noAutofit/>
          </a:bodyPr>
          <a:lstStyle/>
          <a:p>
            <a:r>
              <a:rPr lang="ja-JP" altLang="en-US" sz="4000" b="1" dirty="0" smtClean="0">
                <a:latin typeface="Myriad Pro" pitchFamily="34" charset="0"/>
              </a:rPr>
              <a:t>世界で迫害が厳しい国々</a:t>
            </a:r>
            <a:endParaRPr lang="en-US" sz="4000" b="1" dirty="0"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5999" y="5410200"/>
            <a:ext cx="30479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Myriad Pro" pitchFamily="34" charset="0"/>
              </a:rPr>
              <a:t>Open Doors: The World Watch List 2014 </a:t>
            </a:r>
            <a:endParaRPr lang="en-US" sz="1300" dirty="0">
              <a:latin typeface="Myriad Pro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612" y="0"/>
            <a:ext cx="1779387" cy="87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98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rontpagemag.com/wp-content/uploads/2013/02/Egypt-Christians-A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6" b="1387"/>
          <a:stretch/>
        </p:blipFill>
        <p:spPr bwMode="auto">
          <a:xfrm>
            <a:off x="0" y="0"/>
            <a:ext cx="92467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5060-04C8-4F32-BEB5-4F4E94FBB2B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19600" y="6397823"/>
            <a:ext cx="4724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International Society for Human </a:t>
            </a:r>
            <a:r>
              <a:rPr lang="en-US" sz="1400" dirty="0" smtClean="0">
                <a:solidFill>
                  <a:schemeClr val="bg1"/>
                </a:solidFill>
              </a:rPr>
              <a:t>Rights, Frankfurt, Germany</a:t>
            </a:r>
            <a:endParaRPr lang="en-US" sz="1400" dirty="0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533400"/>
            <a:ext cx="6172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80%</a:t>
            </a:r>
          </a:p>
          <a:p>
            <a:pPr algn="ctr"/>
            <a:r>
              <a:rPr lang="ja-JP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宗教的迫害の</a:t>
            </a:r>
            <a:r>
              <a:rPr lang="en-US" altLang="ja-JP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80</a:t>
            </a:r>
            <a:r>
              <a:rPr lang="ja-JP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％が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</a:t>
            </a:r>
          </a:p>
          <a:p>
            <a:pPr algn="ctr"/>
            <a:r>
              <a:rPr lang="ja-JP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クリスチャンに対するもの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78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counterjihadnews.files.wordpress.com/2013/03/copticchristia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102"/>
            <a:ext cx="9144000" cy="687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5060-04C8-4F32-BEB5-4F4E94FBB2B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48200" y="449044"/>
            <a:ext cx="43433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+mj-ea"/>
                <a:cs typeface="+mj-cs"/>
              </a:rPr>
              <a:t>1</a:t>
            </a:r>
            <a:r>
              <a:rPr lang="ja-JP" altLang="en-US" sz="10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+mj-ea"/>
                <a:cs typeface="+mj-cs"/>
              </a:rPr>
              <a:t>億人</a:t>
            </a:r>
            <a:r>
              <a:rPr lang="en-US" sz="10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+mj-ea"/>
                <a:cs typeface="+mj-cs"/>
              </a:rPr>
              <a:t> </a:t>
            </a:r>
          </a:p>
          <a:p>
            <a:pPr algn="ctr"/>
            <a:r>
              <a:rPr lang="ja-JP" altLang="en-US" sz="39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+mj-ea"/>
                <a:cs typeface="+mj-cs"/>
              </a:rPr>
              <a:t>のクリスチャンたちが世界中で</a:t>
            </a:r>
            <a:endParaRPr lang="en-US" altLang="ja-JP" sz="39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ea typeface="+mj-ea"/>
              <a:cs typeface="+mj-cs"/>
            </a:endParaRPr>
          </a:p>
          <a:p>
            <a:pPr algn="ctr"/>
            <a:r>
              <a:rPr lang="ja-JP" altLang="en-US" sz="39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+mj-ea"/>
                <a:cs typeface="+mj-cs"/>
              </a:rPr>
              <a:t>迫害に直面している</a:t>
            </a:r>
            <a:r>
              <a:rPr lang="en-US" altLang="ja-JP" sz="39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+mj-ea"/>
                <a:cs typeface="+mj-cs"/>
              </a:rPr>
              <a:t>…</a:t>
            </a:r>
            <a:endParaRPr lang="en-US" sz="39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1.bp.blogspot.com/-U3clq_0Bs2g/T_rpksmtxWI/AAAAAAAAlOw/Rad1t-G7jA8/s1600/Syria-fightin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639762"/>
          </a:xfrm>
        </p:spPr>
        <p:txBody>
          <a:bodyPr>
            <a:noAutofit/>
          </a:bodyPr>
          <a:lstStyle/>
          <a:p>
            <a:r>
              <a:rPr lang="ja-JP" altLang="en-US" sz="5500" b="1" dirty="0" smtClean="0">
                <a:solidFill>
                  <a:schemeClr val="bg1"/>
                </a:solidFill>
                <a:latin typeface="Myriad Pro" pitchFamily="34" charset="0"/>
              </a:rPr>
              <a:t>シリア</a:t>
            </a:r>
            <a:endParaRPr lang="en-US" sz="55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7" y="5029200"/>
            <a:ext cx="9150927" cy="1849582"/>
          </a:xfrm>
          <a:solidFill>
            <a:schemeClr val="bg1">
              <a:lumMod val="75000"/>
              <a:alpha val="82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ja-JP" altLang="en-US" sz="2000" b="1" dirty="0" smtClean="0">
                <a:latin typeface="Myriad Pro" pitchFamily="34" charset="0"/>
              </a:rPr>
              <a:t>流血と暴力が終わり、平和が訪れるように。</a:t>
            </a:r>
            <a:endParaRPr lang="en-US" altLang="ja-JP" sz="2000" b="1" dirty="0" smtClean="0">
              <a:latin typeface="Myriad Pro" pitchFamily="34" charset="0"/>
            </a:endParaRPr>
          </a:p>
          <a:p>
            <a:pPr algn="just"/>
            <a:r>
              <a:rPr lang="ja-JP" altLang="en-US" sz="2000" b="1" dirty="0" smtClean="0">
                <a:latin typeface="Myriad Pro" pitchFamily="34" charset="0"/>
              </a:rPr>
              <a:t>シリア在住のクリスチャンたちに、シリアに留まり、祖国の光となる力が与えられるように。</a:t>
            </a:r>
            <a:endParaRPr lang="en-US" altLang="ja-JP" sz="2000" b="1" dirty="0" smtClean="0">
              <a:latin typeface="Myriad Pro" pitchFamily="34" charset="0"/>
            </a:endParaRPr>
          </a:p>
          <a:p>
            <a:pPr algn="just"/>
            <a:r>
              <a:rPr lang="ja-JP" altLang="en-US" sz="2000" b="1" dirty="0" smtClean="0">
                <a:latin typeface="Myriad Pro" pitchFamily="34" charset="0"/>
              </a:rPr>
              <a:t>すべてのクリスチャンたちを神が守ってくださるように。愛する者を失い悲しみにくれる人々、暴力でトラウマを負った人々に、主の慰めが与えられるように。</a:t>
            </a:r>
            <a:endParaRPr lang="en-US" sz="2000" b="1" dirty="0" smtClean="0">
              <a:latin typeface="Myriad Pro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725" y="0"/>
            <a:ext cx="1704274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04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hurch attack nig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38200"/>
            <a:ext cx="9143999" cy="59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Autofit/>
          </a:bodyPr>
          <a:lstStyle/>
          <a:p>
            <a:r>
              <a:rPr lang="ja-JP" altLang="en-US" sz="5500" b="1" dirty="0" smtClean="0">
                <a:solidFill>
                  <a:schemeClr val="bg1"/>
                </a:solidFill>
                <a:latin typeface="Myriad Pro" pitchFamily="34" charset="0"/>
              </a:rPr>
              <a:t>ナイジェリア</a:t>
            </a:r>
            <a:endParaRPr lang="en-US" sz="55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779818"/>
            <a:ext cx="9150927" cy="2098964"/>
          </a:xfrm>
          <a:solidFill>
            <a:schemeClr val="bg1">
              <a:lumMod val="75000"/>
              <a:alpha val="82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ja-JP" altLang="en-US" sz="2000" b="1" dirty="0" smtClean="0">
                <a:latin typeface="Myriad Pro" pitchFamily="34" charset="0"/>
              </a:rPr>
              <a:t>暴力が終わり、絶望したコミュニティーが希望、平和、回復を知ることができるように。</a:t>
            </a:r>
            <a:endParaRPr lang="en-US" sz="2000" b="1" dirty="0" smtClean="0">
              <a:latin typeface="Myriad Pro" pitchFamily="34" charset="0"/>
            </a:endParaRPr>
          </a:p>
          <a:p>
            <a:pPr algn="just"/>
            <a:r>
              <a:rPr lang="ja-JP" altLang="en-US" sz="2000" b="1" dirty="0" smtClean="0">
                <a:latin typeface="Myriad Pro" pitchFamily="34" charset="0"/>
              </a:rPr>
              <a:t>悲しみの中にある人々を神が慰めてくださるように。正義のために迫害される者たちを主が祝福してくださるように。</a:t>
            </a:r>
            <a:r>
              <a:rPr lang="en-US" sz="2000" b="1" dirty="0" smtClean="0">
                <a:latin typeface="Myriad Pro" pitchFamily="34" charset="0"/>
              </a:rPr>
              <a:t> </a:t>
            </a:r>
            <a:endParaRPr lang="en-US" sz="2000" b="1" dirty="0">
              <a:latin typeface="Myriad Pro" pitchFamily="34" charset="0"/>
            </a:endParaRPr>
          </a:p>
          <a:p>
            <a:pPr algn="just"/>
            <a:r>
              <a:rPr lang="ja-JP" altLang="en-US" sz="2000" b="1" dirty="0" smtClean="0">
                <a:latin typeface="Myriad Pro" pitchFamily="34" charset="0"/>
              </a:rPr>
              <a:t>暴力で傷ついたコミュニティーをサポートし続けている人々のために。壊れた壁を修復する彼らを、神が導き、支え、力を与えてくださるように。</a:t>
            </a:r>
            <a:endParaRPr lang="en-US" sz="2000" b="1" dirty="0">
              <a:latin typeface="Myriad Pro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725" y="0"/>
            <a:ext cx="1704274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51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639762"/>
          </a:xfrm>
        </p:spPr>
        <p:txBody>
          <a:bodyPr>
            <a:noAutofit/>
          </a:bodyPr>
          <a:lstStyle/>
          <a:p>
            <a:r>
              <a:rPr lang="ja-JP" altLang="en-US" sz="5500" b="1" dirty="0" smtClean="0">
                <a:solidFill>
                  <a:schemeClr val="bg1"/>
                </a:solidFill>
                <a:latin typeface="Myriad Pro" pitchFamily="34" charset="0"/>
              </a:rPr>
              <a:t>北朝鮮</a:t>
            </a:r>
            <a:endParaRPr lang="en-US" sz="55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098" name="Picture 2" descr="http://bcgavel.com/wp-content/uploads/2013/04/northkor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23218" cy="499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334000"/>
            <a:ext cx="9150927" cy="1530927"/>
          </a:xfrm>
          <a:solidFill>
            <a:schemeClr val="bg1">
              <a:lumMod val="75000"/>
              <a:alpha val="82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ja-JP" altLang="en-US" sz="2000" b="1" dirty="0" smtClean="0">
                <a:latin typeface="Myriad Pro" pitchFamily="34" charset="0"/>
              </a:rPr>
              <a:t>強制収容所で苦しめられている人々が、イエスから目を離さず、堪え忍んで、弱ったり絶望しないように。</a:t>
            </a:r>
            <a:r>
              <a:rPr lang="en-US" sz="2000" b="1" dirty="0" smtClean="0">
                <a:latin typeface="Myriad Pro" pitchFamily="34" charset="0"/>
              </a:rPr>
              <a:t> </a:t>
            </a:r>
          </a:p>
          <a:p>
            <a:pPr algn="just"/>
            <a:r>
              <a:rPr lang="ja-JP" altLang="en-US" sz="2000" b="1" dirty="0" smtClean="0">
                <a:latin typeface="Myriad Pro" pitchFamily="34" charset="0"/>
              </a:rPr>
              <a:t>北朝鮮のクリスチャンたちが恐れに支配されず、神に信頼できるように。</a:t>
            </a:r>
            <a:endParaRPr lang="en-US" sz="2000" b="1" dirty="0">
              <a:latin typeface="Myriad Pro" pitchFamily="34" charset="0"/>
            </a:endParaRPr>
          </a:p>
          <a:p>
            <a:pPr algn="just"/>
            <a:r>
              <a:rPr lang="ja-JP" altLang="en-US" sz="2000" b="1" dirty="0" smtClean="0">
                <a:latin typeface="Myriad Pro" pitchFamily="34" charset="0"/>
              </a:rPr>
              <a:t>人々に伝道する大胆さを神が地下教会に与えてくださるように。</a:t>
            </a:r>
            <a:endParaRPr lang="en-US" sz="2000" b="1" dirty="0">
              <a:latin typeface="Myriad Pro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725" y="0"/>
            <a:ext cx="1704274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37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ssets.nydailynews.com/polopoly_fs/1.1540754.1386441122!/img/httpImage/image.jpg_gen/derivatives/landscape_635/aptopix-central-african-republ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77145"/>
            <a:ext cx="9143998" cy="596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2238"/>
            <a:ext cx="8229600" cy="639762"/>
          </a:xfrm>
        </p:spPr>
        <p:txBody>
          <a:bodyPr>
            <a:noAutofit/>
          </a:bodyPr>
          <a:lstStyle/>
          <a:p>
            <a:r>
              <a:rPr lang="ja-JP" altLang="en-US" sz="4000" b="1" dirty="0" smtClean="0">
                <a:solidFill>
                  <a:schemeClr val="bg1"/>
                </a:solidFill>
                <a:latin typeface="Myriad Pro" pitchFamily="34" charset="0"/>
              </a:rPr>
              <a:t>中央アフリカ共和国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334000"/>
            <a:ext cx="9144000" cy="1524000"/>
          </a:xfrm>
          <a:solidFill>
            <a:schemeClr val="bg1">
              <a:lumMod val="75000"/>
              <a:alpha val="82000"/>
            </a:scheme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ja-JP" altLang="en-US" sz="2200" b="1" dirty="0" smtClean="0">
                <a:latin typeface="Myriad Pro" pitchFamily="34" charset="0"/>
              </a:rPr>
              <a:t>和解と平和づくりのために働いている教会のために。</a:t>
            </a:r>
            <a:endParaRPr lang="en-US" altLang="ja-JP" sz="2200" b="1" dirty="0" smtClean="0">
              <a:latin typeface="Myriad Pro" pitchFamily="34" charset="0"/>
            </a:endParaRPr>
          </a:p>
          <a:p>
            <a:pPr algn="just"/>
            <a:r>
              <a:rPr lang="ja-JP" altLang="en-US" sz="2200" b="1" dirty="0" smtClean="0">
                <a:latin typeface="Myriad Pro" pitchFamily="34" charset="0"/>
              </a:rPr>
              <a:t>人々の苦しみに終わりが訪れるように。隣人同士が、恐れと差別なく共に地域に暮らすことができるように。</a:t>
            </a:r>
            <a:endParaRPr lang="en-US" sz="2200" b="1" dirty="0" smtClean="0">
              <a:latin typeface="Myriad Pro" pitchFamily="34" charset="0"/>
            </a:endParaRPr>
          </a:p>
          <a:p>
            <a:pPr algn="just"/>
            <a:r>
              <a:rPr lang="ja-JP" altLang="en-US" sz="2200" b="1" dirty="0" smtClean="0">
                <a:latin typeface="Myriad Pro" pitchFamily="34" charset="0"/>
              </a:rPr>
              <a:t>彼らの愛する祖国の再建を始める力が与えられるように。</a:t>
            </a:r>
            <a:endParaRPr lang="en-US" sz="2200" b="1" dirty="0">
              <a:latin typeface="Myriad Pro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725" y="0"/>
            <a:ext cx="1704274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22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411</Words>
  <Application>Microsoft Office PowerPoint</Application>
  <PresentationFormat>画面に合わせる (4:3)</PresentationFormat>
  <Paragraphs>51</Paragraphs>
  <Slides>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Myriad Pro</vt:lpstr>
      <vt:lpstr>Trebuchet MS</vt:lpstr>
      <vt:lpstr>Office Theme</vt:lpstr>
      <vt:lpstr>牢につながれている人々を、自分も牢にいる気持ちで思いやり、また、自分も肉体を持っているのですから、苦しめられている人々を思いやりなさい。 ヘブル13:3</vt:lpstr>
      <vt:lpstr>迫害の現実</vt:lpstr>
      <vt:lpstr>世界で迫害が厳しい国々</vt:lpstr>
      <vt:lpstr>PowerPoint プレゼンテーション</vt:lpstr>
      <vt:lpstr>PowerPoint プレゼンテーション</vt:lpstr>
      <vt:lpstr>シリア</vt:lpstr>
      <vt:lpstr>ナイジェリア</vt:lpstr>
      <vt:lpstr>北朝鮮</vt:lpstr>
      <vt:lpstr>中央アフリカ共和国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Remember those in prison as if you were their fellow prisoners, and those who are mistreated as if you yourselves were suffering.</dc:title>
  <dc:creator>Mike_G</dc:creator>
  <cp:lastModifiedBy>Kenichi Shinagawa</cp:lastModifiedBy>
  <cp:revision>19</cp:revision>
  <dcterms:created xsi:type="dcterms:W3CDTF">2014-04-11T04:37:57Z</dcterms:created>
  <dcterms:modified xsi:type="dcterms:W3CDTF">2014-10-25T09:41:46Z</dcterms:modified>
</cp:coreProperties>
</file>